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1" r:id="rId4"/>
    <p:sldId id="259" r:id="rId5"/>
    <p:sldId id="262" r:id="rId6"/>
    <p:sldId id="258" r:id="rId7"/>
    <p:sldId id="268" r:id="rId8"/>
    <p:sldId id="269" r:id="rId9"/>
    <p:sldId id="270" r:id="rId10"/>
    <p:sldId id="271" r:id="rId11"/>
    <p:sldId id="272" r:id="rId12"/>
    <p:sldId id="273" r:id="rId13"/>
    <p:sldId id="263" r:id="rId14"/>
    <p:sldId id="274" r:id="rId15"/>
    <p:sldId id="275" r:id="rId16"/>
    <p:sldId id="276" r:id="rId17"/>
    <p:sldId id="278" r:id="rId18"/>
    <p:sldId id="277" r:id="rId19"/>
    <p:sldId id="281" r:id="rId20"/>
    <p:sldId id="280" r:id="rId21"/>
    <p:sldId id="282" r:id="rId22"/>
    <p:sldId id="264" r:id="rId23"/>
    <p:sldId id="265" r:id="rId24"/>
    <p:sldId id="260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30A"/>
    <a:srgbClr val="F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9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1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29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1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15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2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8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6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3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5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8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4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0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7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84E78-22DC-4F15-874E-CA1EF66F1B19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8CD867-C86C-4A6E-9503-00FAF4D61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6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8D3FC-995E-466D-9C7F-3D2059CD0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2549"/>
            <a:ext cx="7766936" cy="579748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среды</a:t>
            </a:r>
            <a:br>
              <a:rPr lang="ru-RU" sz="7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 России»</a:t>
            </a:r>
            <a:b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(старшая группа)</a:t>
            </a:r>
            <a:b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разработала: </a:t>
            </a:r>
            <a:b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- Олеся Александровна Дрожина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7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B7378A94-C95F-4970-978D-97403780127A}"/>
              </a:ext>
            </a:extLst>
          </p:cNvPr>
          <p:cNvSpPr txBox="1">
            <a:spLocks/>
          </p:cNvSpPr>
          <p:nvPr/>
        </p:nvSpPr>
        <p:spPr>
          <a:xfrm>
            <a:off x="319115" y="348791"/>
            <a:ext cx="8596668" cy="643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Цветная и белая бумага, картон, наклейки, ткани, нитки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животных по схеме «Нарисуй животное по образцу»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штампы (поролон, гипса, пластилина) «Следы животных»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рафареты «Животные»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аскраски предметные и сюжетные про животных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Ножницы с тупым концом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Контейнер с бусинами, контейнер с бисером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Мотки проволоки и лески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Белая и цветная ткань для вышивания, пяльцы, мулине, цветная шерсть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Лоскутки ткани разного цвета и фактуры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Пуговицы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Образцы швов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Палочки, поролон, трафареты, обводки,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разнообразные печатки, штампы, ватные палочки, жесткие кисти, поролон и губки, зубные щетки, свечи, коктейльные трубочки, мелкие шнуры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Природный материал (шишки, ветки, плоды, семена, сухие листья,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ракушки, камни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т.д.)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Бросовый материал (коробочки, проволока, пробки, бусины и т.д.)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Неоформленный материал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32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C3E9E1B4-27CA-4C95-B785-82FCC1CA28B7}"/>
              </a:ext>
            </a:extLst>
          </p:cNvPr>
          <p:cNvSpPr txBox="1">
            <a:spLocks/>
          </p:cNvSpPr>
          <p:nvPr/>
        </p:nvSpPr>
        <p:spPr>
          <a:xfrm>
            <a:off x="498224" y="420712"/>
            <a:ext cx="9277371" cy="6754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Образцы </a:t>
            </a: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народно-прикладного искусства - Дымково, Филимоново, Городец, </a:t>
            </a:r>
            <a:r>
              <a:rPr lang="ru-RU" sz="16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Полохов</a:t>
            </a: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-Майдан, Гжель, богородские игрушки, Хохлома, </a:t>
            </a:r>
            <a:r>
              <a:rPr lang="ru-RU" sz="1600" dirty="0" err="1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Жостово</a:t>
            </a: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мезенская роспись.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Репродукции картин, скульптуры малых форм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Схемы последовательного рисования предмета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Раскраски с образцами, тематические раскраски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Папки с образцами по аппликации, лепке, оригами и видами росписей.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Карточки-схемы по лепке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Схемы оригами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Папка с образцами работ по нетрадиционному рисованию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Схемы по изготовлению поделок из бросового и природного материала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Пооперационные карты, отражающие последовательность действий по созданию образа из бумаги, глины, и других материалов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Альбомы детей с собственными иллюстрациями к разным книгам, сказкам, мультфильмам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 с разнообразным природным ландшафтом в разное время года и суток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 с ландшафтом городским, архитектурным, морским, водным, горным, космическим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 для развития творческих способностей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Коллекция аудио дисков с музыкальными произведениями классической музыки, отрывками из балетов и детских опер и. т. п.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76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9F873-5586-4CC6-A6B2-A7000DD4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73" y="398716"/>
            <a:ext cx="8596668" cy="681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 и экологии 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исследователь»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818EF3-794A-48FD-BEE5-B1E0BBCE83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566069"/>
            <a:ext cx="67246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3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56D86-5984-4D51-9980-C9B2E550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79" y="78205"/>
            <a:ext cx="8596668" cy="73843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DB555-BF88-4C06-91EC-E9F1855BF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816638"/>
            <a:ext cx="9057186" cy="604136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Контейнеры с песком, глиной, земля, баночки с различным материалом.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Тарелочки для проведения опытов.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образцов  бумаги.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из разных материалов.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Пробирки для проведения опытов.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Набор ложек разного размера для проведения опытов.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– помощники (микроскоп, лупы, компас, зеркала, различные виды весов и др.)</a:t>
            </a:r>
          </a:p>
          <a:p>
            <a:pPr algn="just">
              <a:spcBef>
                <a:spcPts val="0"/>
              </a:spcBef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материал (шприцы без иголок, груши, пипетки, ватные палочки, колбочки);</a:t>
            </a:r>
          </a:p>
          <a:p>
            <a:pPr>
              <a:spcBef>
                <a:spcPts val="0"/>
              </a:spcBef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 материалов (виды бумаги, виды ткани, пластмассовые предметы, деревянные предметы, металлические предметы).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Пинцеты, стаканчики, трубочки.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Воронки.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опытов и экспериментов.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последовательностью работы над экспериментом.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опытов с песком и водой, картотека игр с песком и водой.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Таз.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Фартуки, клеёнка.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Вертушки разных размеров и конструкций (для опытов с воздушными потоками).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1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41B66-28BC-444F-8DC4-7ADF7C3A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46" y="279662"/>
            <a:ext cx="8596668" cy="5369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CE723E-60D5-4C82-BB02-F1FE3B4E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46" y="1189628"/>
            <a:ext cx="8596668" cy="5220599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Бумага для записей и зарисовок, карандаши, фломастеры.</a:t>
            </a:r>
          </a:p>
          <a:p>
            <a:pPr>
              <a:spcBef>
                <a:spcPts val="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материал (камешки, песок, семена, ракушки, шишки, мох, кора дерева, сухоцветы, ветки деревьев и т.п.).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Неоформленный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(проволока, фантики, пенопласт, пробки, нитки и др.).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экспериментов с водой: пищевые и не пищевые красители, соль, сахар, мука, крахмал, чай, масло растительное, контейнеры для льда.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экспериментов с воздухом: трубочки, мыльные пузыри, воздушные шары, вертушки и т.д.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экспериментов со светом и цветом: различные фонарики, зеркала, цветные стёклышки (вырезанные из пластиковых бутылок).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экспериментов со звуком: киндер-сюрпризы с различными наполнителями (горох, гречка, пшено, манка и др.), колокольчики, дудочки, трещотки, наушники.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экспериментов с запахом: мешочки с лавандой, с ромашкой, с сосной, освежители, ароматические масла, свечи, пробники духов, тестеры.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экспериментов с магнитами: разные магниты, скрепки, металлические предметы.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91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3D728-B05C-4D71-B0DC-2E8BBAF6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строительно-конструктивных игр «Город мастеров»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80EA83-1616-42A7-9F81-2195AE7AC4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7259" r="15412" b="20113"/>
          <a:stretch/>
        </p:blipFill>
        <p:spPr bwMode="auto">
          <a:xfrm>
            <a:off x="3007150" y="1930400"/>
            <a:ext cx="4449451" cy="397272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61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CA58A-74BC-4A30-82D2-8A72DDB8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942"/>
            <a:ext cx="8596668" cy="5970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93097-EE9F-465D-9A42-5DD3C91EE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80388"/>
            <a:ext cx="9729858" cy="5788057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 строительные: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•Деревянный строительный конструктор с домиками;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•Деревянный строительный конструктор «Город»;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•Пластмассовый большой конструктор.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Коврик – трансформер;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Игрушки для обыгрывания построек</a:t>
            </a:r>
          </a:p>
          <a:p>
            <a:pPr marL="0" indent="0" algn="l">
              <a:buNone/>
            </a:pP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Конструкторы технические (для моделирования):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Конструкторы из серии </a:t>
            </a:r>
            <a:r>
              <a:rPr lang="ru-RU" sz="22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«Лего»</a:t>
            </a:r>
            <a:endParaRPr lang="ru-RU" sz="22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Объемные конструкторы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Конструкторы магнитные, деревянные,  гаечные, липкие</a:t>
            </a:r>
          </a:p>
          <a:p>
            <a:pPr marL="0" indent="0" algn="l">
              <a:buNone/>
            </a:pP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Плоскостные конструкторы: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Мозаики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Геометрические мозаики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Мягкий конструктор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Развивающий плоскостной конструктор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Развивающий объемный конструктор</a:t>
            </a:r>
          </a:p>
          <a:p>
            <a:pPr algn="l"/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Бумага, природный и бросовый материал.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649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776C9-1F61-496F-AA04-4BE15EE4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0180"/>
            <a:ext cx="8596668" cy="606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Мини-библиотека «В гостях у сказки»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B23E2A0-DC99-4313-9B45-CC6C7BB4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72" y="1282045"/>
            <a:ext cx="4850090" cy="48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C5EF4EC-B799-470B-B491-9CDCD684F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006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5A09B-7B26-475B-847F-819E616B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6604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материалы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0AA26-390C-4718-A96F-524615E0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19946"/>
            <a:ext cx="9626163" cy="5559963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аудио- видео подборки «Дикие животные России».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«Сказки», энциклопедии «Дикие животные», серия «Всё и обо всём».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Познавательная детская литература.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Сборники считалок, чистоговорок, пословиц, поговорок, загадок.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Детские журналы.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Альбомы фотографий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животных России.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Портреты детских писателей, с произведениями которых дети хорошо знакомы.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Панно, картины, рисунки с дикими животными.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Диафильмы, слайды, диски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о диких животных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Наборы открыток (тематические, сюжетные).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Настольно-печатные, речевые игры.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Альбомы для рисования, книжки-раскраски, цветные карандаши.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29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1AD22-07D7-4360-8BF3-A34D1EF4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центр «Спортик»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61CF8CF-F51A-4933-958D-C200EB9C74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9" b="6543"/>
          <a:stretch/>
        </p:blipFill>
        <p:spPr bwMode="auto">
          <a:xfrm>
            <a:off x="2758055" y="2592371"/>
            <a:ext cx="4435928" cy="31956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6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CFBC7-EFA6-46EE-9CEA-AD29689C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DB6DA1-34EC-4E89-B56A-C9809DE6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4595"/>
            <a:ext cx="8596668" cy="4636768"/>
          </a:xfrm>
        </p:spPr>
        <p:txBody>
          <a:bodyPr>
            <a:normAutofit/>
          </a:bodyPr>
          <a:lstStyle/>
          <a:p>
            <a:pPr algn="just" fontAlgn="base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Недоступность в живой природе познакомиться с животным миром разных климатических зон России подтолкнуло нас заняться этим проектом, чтобы дать детям представление о внешнем виде животных, их повадках, образе жизни, приспособлении к окружающей среде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Мир животных необычайно разнообразен и привлекателен для детей. Различные ситуации общения с животными пробуждают интерес и любознательность ребёнка, развивают познавательный интерес к природе, мышление, связную речь, способствуют обогащению словарного запаса. Восприятие животного мира помогает развивать такие качества, как жизнерадостность, эмоциональность, ответственность, толерантность и т. 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598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82DED-D966-4134-BB68-9021E2C1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19" y="95839"/>
            <a:ext cx="8596668" cy="6064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9733F-0F3B-4E4B-816D-DF402F97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12742"/>
            <a:ext cx="8596668" cy="6165131"/>
          </a:xfrm>
        </p:spPr>
        <p:txBody>
          <a:bodyPr>
            <a:normAutofit fontScale="47500" lnSpcReduction="20000"/>
          </a:bodyPr>
          <a:lstStyle/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 гимнастический 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Массажёры разного вида </a:t>
            </a:r>
            <a:r>
              <a:rPr lang="ru-RU" sz="34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(варежки, диски)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Массажные коврики </a:t>
            </a:r>
            <a:endParaRPr lang="ru-RU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здоровья «По следам животных»</a:t>
            </a: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Дуги для подлезания - 5 шт.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Кегли - набор 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Ленточки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Султанчики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 для ритмических упражнений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Цветные ладошки на полу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Массажные мячи </a:t>
            </a:r>
            <a:r>
              <a:rPr lang="ru-RU" sz="33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«ёжики»</a:t>
            </a: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Кольцеброс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Тоннель для подлезания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Массажная дорожка для ходьбы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Следочки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Обручи гимнастические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Канат 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Мячи разного размера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Мешочки с песком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для метания </a:t>
            </a:r>
            <a:r>
              <a:rPr lang="ru-RU" sz="330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(дартс)</a:t>
            </a: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Моталочки</a:t>
            </a: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Бубен 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Флажки</a:t>
            </a:r>
          </a:p>
          <a:p>
            <a:pPr indent="228600"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видеоупраженений</a:t>
            </a:r>
            <a:endParaRPr lang="ru-RU" sz="3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A5E61-51B6-487E-8B3A-B23C34FD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4503"/>
            <a:ext cx="8596668" cy="6064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B1C752-3031-401C-9154-3A3C7541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74" y="1140643"/>
            <a:ext cx="9211384" cy="5222449"/>
          </a:xfrm>
        </p:spPr>
        <p:txBody>
          <a:bodyPr>
            <a:normAutofit/>
          </a:bodyPr>
          <a:lstStyle/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стихи и загадки на спортивную тематику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схемы самомассажа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иллюстрации и альбомы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картотека дыхательных упражнений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комплексы по профилактики плоскостопия и нарушения осанки, гимнастика для глаз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картотека подвижных игр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картотека </a:t>
            </a:r>
            <a:r>
              <a:rPr lang="ru-RU" sz="18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физкультминуток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карточки-схемы ОРУ для утренней гимнастики и гимнастики после дневного сна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игры о спортивном инвентаре и видах спорта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карточки с упражнениями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наглядно-информационный материал для родителей.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628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58B16-30E6-44E9-8597-DA7F816A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926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38345-344B-475E-930B-5A556866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1985"/>
            <a:ext cx="9409346" cy="4429378"/>
          </a:xfrm>
        </p:spPr>
        <p:txBody>
          <a:bodyPr/>
          <a:lstStyle/>
          <a:p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40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развлечение «В мире животных» </a:t>
            </a:r>
          </a:p>
          <a:p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выпуск книги «Дикие животные России» </a:t>
            </a:r>
          </a:p>
          <a:p>
            <a:endParaRPr lang="ru-RU" sz="2400" i="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по теме 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 России»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3C50F-7629-463E-95CF-C30EBD66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942"/>
            <a:ext cx="8596668" cy="67244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макросреды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33DA34-0DCF-4306-95CC-D341311D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80387"/>
            <a:ext cx="8596668" cy="5060975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Холл – выставка детских работ по теме «Животный мир России», выполненных в различных техниках;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– оформление детскими работами;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Лестничные пролеты – мягкие игрушки. Например, медведь в берлоге, зайцы на полянке, белочка на ветке и др.;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участок – поделки из снега, например, «Лиса и заяц»;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участок – атрибуты для подвижных игр.</a:t>
            </a:r>
          </a:p>
        </p:txBody>
      </p:sp>
    </p:spTree>
    <p:extLst>
      <p:ext uri="{BB962C8B-B14F-4D97-AF65-F5344CB8AC3E}">
        <p14:creationId xmlns:p14="http://schemas.microsoft.com/office/powerpoint/2010/main" val="257842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B89B53-7D34-4BCC-BED9-A5F4C0389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8A35CF6B-5674-450D-A4BA-ACE3D9119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"/>
          <a:stretch/>
        </p:blipFill>
        <p:spPr>
          <a:xfrm>
            <a:off x="-65988" y="0"/>
            <a:ext cx="12192000" cy="6905166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0BA54990-8C7F-4403-B615-82D8997A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348" y="-50800"/>
            <a:ext cx="8596668" cy="85155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«Творческая мастерская»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B3A76EA-F1A5-49F6-87A0-C6B549233968}"/>
              </a:ext>
            </a:extLst>
          </p:cNvPr>
          <p:cNvSpPr txBox="1">
            <a:spLocks/>
          </p:cNvSpPr>
          <p:nvPr/>
        </p:nvSpPr>
        <p:spPr>
          <a:xfrm>
            <a:off x="3732148" y="-50800"/>
            <a:ext cx="859631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2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43AEDF-19ED-4B42-A7E6-F7B1E96FE26A}"/>
              </a:ext>
            </a:extLst>
          </p:cNvPr>
          <p:cNvSpPr/>
          <p:nvPr/>
        </p:nvSpPr>
        <p:spPr>
          <a:xfrm>
            <a:off x="8946037" y="0"/>
            <a:ext cx="32459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1CD11B-AECB-4F85-AF04-CED32C96F8B9}"/>
              </a:ext>
            </a:extLst>
          </p:cNvPr>
          <p:cNvSpPr/>
          <p:nvPr/>
        </p:nvSpPr>
        <p:spPr>
          <a:xfrm>
            <a:off x="0" y="3959258"/>
            <a:ext cx="641023" cy="2898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E9BB741-E56B-4248-9AAA-24BD1009852F}"/>
              </a:ext>
            </a:extLst>
          </p:cNvPr>
          <p:cNvSpPr txBox="1">
            <a:spLocks/>
          </p:cNvSpPr>
          <p:nvPr/>
        </p:nvSpPr>
        <p:spPr>
          <a:xfrm>
            <a:off x="9469223" y="556179"/>
            <a:ext cx="2619082" cy="5835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dirty="0"/>
          </a:p>
          <a:p>
            <a:pPr marL="0" indent="0">
              <a:buFont typeface="Wingdings 3" charset="2"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экспериментирования и экологии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Юные исследователи»</a:t>
            </a:r>
          </a:p>
          <a:p>
            <a:pPr marL="0" indent="0">
              <a:buFont typeface="Wingdings 3" charset="2"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Центр речевого развития «Знайки»</a:t>
            </a:r>
          </a:p>
          <a:p>
            <a:pPr marL="0" indent="0">
              <a:buFont typeface="Wingdings 3" charset="2"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Центр логико-математический «Занимательная математика»</a:t>
            </a:r>
          </a:p>
          <a:p>
            <a:pPr marL="0" indent="0">
              <a:buFont typeface="Wingdings 3" charset="2"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Центр ИЗО и творчества «Творческая мастерская»</a:t>
            </a:r>
          </a:p>
          <a:p>
            <a:pPr marL="0" indent="0">
              <a:buFont typeface="Wingdings 3" charset="2"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5Нравственно-патриотический центр  «Моя Россия»</a:t>
            </a:r>
          </a:p>
          <a:p>
            <a:pPr marL="0" indent="0">
              <a:buFont typeface="Wingdings 3" charset="2"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Мини библиотека «В гостях у сказки»</a:t>
            </a:r>
          </a:p>
          <a:p>
            <a:pPr marL="0" indent="0">
              <a:buFont typeface="Wingdings 3" charset="2"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Центр музыки и театра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Музыкарики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Font typeface="Wingdings 3" charset="2"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Центр сюжетно-ролевых игр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Игралочка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Font typeface="Wingdings 3" charset="2"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Физкультурно-оздоровительный центр «Спортик»</a:t>
            </a:r>
          </a:p>
          <a:p>
            <a:pPr marL="0" indent="0">
              <a:buFont typeface="Wingdings 3" charset="2"/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Центр строительно-конструктивных игр «Город мастеров»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DE55D2-A5A7-48C1-B4CE-E5396709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5" y="-5127"/>
            <a:ext cx="3638746" cy="6724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группы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D805CC-A120-4D92-9D0E-0D4C7E086523}"/>
              </a:ext>
            </a:extLst>
          </p:cNvPr>
          <p:cNvSpPr/>
          <p:nvPr/>
        </p:nvSpPr>
        <p:spPr>
          <a:xfrm>
            <a:off x="970961" y="5277438"/>
            <a:ext cx="593889" cy="1555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8AA7B2-D38E-4B86-8F7C-291271F40487}"/>
              </a:ext>
            </a:extLst>
          </p:cNvPr>
          <p:cNvSpPr/>
          <p:nvPr/>
        </p:nvSpPr>
        <p:spPr>
          <a:xfrm>
            <a:off x="0" y="3874417"/>
            <a:ext cx="1351174" cy="509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DD5E50-9559-4654-8E6A-01B36FA8078A}"/>
              </a:ext>
            </a:extLst>
          </p:cNvPr>
          <p:cNvSpPr/>
          <p:nvPr/>
        </p:nvSpPr>
        <p:spPr>
          <a:xfrm>
            <a:off x="8031" y="2757340"/>
            <a:ext cx="1351174" cy="509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A969-1E26-4E72-A5CC-312E8C029B67}"/>
              </a:ext>
            </a:extLst>
          </p:cNvPr>
          <p:cNvSpPr/>
          <p:nvPr/>
        </p:nvSpPr>
        <p:spPr>
          <a:xfrm>
            <a:off x="103695" y="688156"/>
            <a:ext cx="546754" cy="14611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734F1A6-59C7-43A8-8566-BFF843E9A53E}"/>
              </a:ext>
            </a:extLst>
          </p:cNvPr>
          <p:cNvSpPr/>
          <p:nvPr/>
        </p:nvSpPr>
        <p:spPr>
          <a:xfrm>
            <a:off x="650448" y="688155"/>
            <a:ext cx="2488677" cy="509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4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86899CD-EE6C-4CF7-A7FF-34E430CD8EEE}"/>
              </a:ext>
            </a:extLst>
          </p:cNvPr>
          <p:cNvSpPr/>
          <p:nvPr/>
        </p:nvSpPr>
        <p:spPr>
          <a:xfrm>
            <a:off x="4686692" y="695728"/>
            <a:ext cx="1545996" cy="509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477AD0A-6F92-414C-930A-A47286978828}"/>
              </a:ext>
            </a:extLst>
          </p:cNvPr>
          <p:cNvSpPr/>
          <p:nvPr/>
        </p:nvSpPr>
        <p:spPr>
          <a:xfrm>
            <a:off x="7591718" y="704871"/>
            <a:ext cx="1545996" cy="509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B3B0B7A-A17A-484F-BEF9-4886A71E324C}"/>
              </a:ext>
            </a:extLst>
          </p:cNvPr>
          <p:cNvSpPr/>
          <p:nvPr/>
        </p:nvSpPr>
        <p:spPr>
          <a:xfrm>
            <a:off x="8584676" y="1918789"/>
            <a:ext cx="553038" cy="1319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B9ACC64-888A-4385-9FB6-4821E75A4FCE}"/>
              </a:ext>
            </a:extLst>
          </p:cNvPr>
          <p:cNvSpPr/>
          <p:nvPr/>
        </p:nvSpPr>
        <p:spPr>
          <a:xfrm>
            <a:off x="7591718" y="3619893"/>
            <a:ext cx="1545996" cy="509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12B495C-FC5D-4442-8A5A-838F0C5F1F23}"/>
              </a:ext>
            </a:extLst>
          </p:cNvPr>
          <p:cNvSpPr/>
          <p:nvPr/>
        </p:nvSpPr>
        <p:spPr>
          <a:xfrm>
            <a:off x="6513135" y="4901938"/>
            <a:ext cx="2790334" cy="18916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B5CFEDE-FF90-4815-B3DF-9F71AB5276A7}"/>
              </a:ext>
            </a:extLst>
          </p:cNvPr>
          <p:cNvSpPr/>
          <p:nvPr/>
        </p:nvSpPr>
        <p:spPr>
          <a:xfrm>
            <a:off x="3692948" y="6323813"/>
            <a:ext cx="2488677" cy="509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10</a:t>
            </a: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E16DA3CE-6086-4278-B9D2-774C05BB451C}"/>
              </a:ext>
            </a:extLst>
          </p:cNvPr>
          <p:cNvSpPr/>
          <p:nvPr/>
        </p:nvSpPr>
        <p:spPr>
          <a:xfrm>
            <a:off x="2432115" y="4916078"/>
            <a:ext cx="857840" cy="89554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</a:p>
        </p:txBody>
      </p:sp>
      <p:sp>
        <p:nvSpPr>
          <p:cNvPr id="20" name="Блок-схема: узел 19">
            <a:extLst>
              <a:ext uri="{FF2B5EF4-FFF2-40B4-BE49-F238E27FC236}">
                <a16:creationId xmlns:a16="http://schemas.microsoft.com/office/drawing/2014/main" id="{6C5FE1C3-9FE9-429C-A1FB-ADF5E4B4E37F}"/>
              </a:ext>
            </a:extLst>
          </p:cNvPr>
          <p:cNvSpPr/>
          <p:nvPr/>
        </p:nvSpPr>
        <p:spPr>
          <a:xfrm>
            <a:off x="2472178" y="2564091"/>
            <a:ext cx="857840" cy="89554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2B8EAA4F-5996-43A7-A9E6-3DC4A1E311B5}"/>
              </a:ext>
            </a:extLst>
          </p:cNvPr>
          <p:cNvSpPr/>
          <p:nvPr/>
        </p:nvSpPr>
        <p:spPr>
          <a:xfrm>
            <a:off x="2432115" y="3759724"/>
            <a:ext cx="857840" cy="89554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288857A-DF25-4DFD-A65A-E53B38879BC3}"/>
              </a:ext>
            </a:extLst>
          </p:cNvPr>
          <p:cNvSpPr/>
          <p:nvPr/>
        </p:nvSpPr>
        <p:spPr>
          <a:xfrm>
            <a:off x="2318994" y="2773832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8C5D6EC-D545-4596-B227-52A66D64921F}"/>
              </a:ext>
            </a:extLst>
          </p:cNvPr>
          <p:cNvSpPr/>
          <p:nvPr/>
        </p:nvSpPr>
        <p:spPr>
          <a:xfrm>
            <a:off x="2327635" y="3149523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DD869B6-1083-49EA-A1A3-71945D627D72}"/>
              </a:ext>
            </a:extLst>
          </p:cNvPr>
          <p:cNvSpPr/>
          <p:nvPr/>
        </p:nvSpPr>
        <p:spPr>
          <a:xfrm>
            <a:off x="2265575" y="3999320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A6C727A-7E9E-45DA-9129-08C69674BE9B}"/>
              </a:ext>
            </a:extLst>
          </p:cNvPr>
          <p:cNvSpPr/>
          <p:nvPr/>
        </p:nvSpPr>
        <p:spPr>
          <a:xfrm>
            <a:off x="2259290" y="4381891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E3841CD-425A-49C4-843C-1187ECA1D660}"/>
              </a:ext>
            </a:extLst>
          </p:cNvPr>
          <p:cNvSpPr/>
          <p:nvPr/>
        </p:nvSpPr>
        <p:spPr>
          <a:xfrm>
            <a:off x="2232191" y="5173349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40F49C8-9DA5-4F99-B6B4-90D9EACD6BCF}"/>
              </a:ext>
            </a:extLst>
          </p:cNvPr>
          <p:cNvSpPr/>
          <p:nvPr/>
        </p:nvSpPr>
        <p:spPr>
          <a:xfrm>
            <a:off x="2232191" y="5555920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95BFA54-50A5-4E0A-91B4-B5F5350ED6E6}"/>
              </a:ext>
            </a:extLst>
          </p:cNvPr>
          <p:cNvSpPr/>
          <p:nvPr/>
        </p:nvSpPr>
        <p:spPr>
          <a:xfrm>
            <a:off x="3342587" y="5546099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1FA57E8-C602-4342-8125-42DC014B8032}"/>
              </a:ext>
            </a:extLst>
          </p:cNvPr>
          <p:cNvSpPr/>
          <p:nvPr/>
        </p:nvSpPr>
        <p:spPr>
          <a:xfrm>
            <a:off x="3342588" y="5148602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AE91C4A-C6A6-424D-99C1-C32CC99C916A}"/>
              </a:ext>
            </a:extLst>
          </p:cNvPr>
          <p:cNvSpPr/>
          <p:nvPr/>
        </p:nvSpPr>
        <p:spPr>
          <a:xfrm>
            <a:off x="2318994" y="2789547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FE1DBD6-0BBA-4BBB-870C-F7C41505776D}"/>
              </a:ext>
            </a:extLst>
          </p:cNvPr>
          <p:cNvSpPr/>
          <p:nvPr/>
        </p:nvSpPr>
        <p:spPr>
          <a:xfrm>
            <a:off x="3349659" y="4365783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82DBC54-25F4-42B3-A83A-BC39AD6A739E}"/>
              </a:ext>
            </a:extLst>
          </p:cNvPr>
          <p:cNvSpPr/>
          <p:nvPr/>
        </p:nvSpPr>
        <p:spPr>
          <a:xfrm>
            <a:off x="3361439" y="3999319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131FBD6-33B6-4C80-B41A-03A2563E7F9F}"/>
              </a:ext>
            </a:extLst>
          </p:cNvPr>
          <p:cNvSpPr/>
          <p:nvPr/>
        </p:nvSpPr>
        <p:spPr>
          <a:xfrm>
            <a:off x="3352625" y="3141854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3CF92C2-0D51-4838-BBB1-2F957A5ADA29}"/>
              </a:ext>
            </a:extLst>
          </p:cNvPr>
          <p:cNvSpPr/>
          <p:nvPr/>
        </p:nvSpPr>
        <p:spPr>
          <a:xfrm>
            <a:off x="3361440" y="2805259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4647BE2-3CE3-4EB7-A0CA-67C1D4FFBA1F}"/>
              </a:ext>
            </a:extLst>
          </p:cNvPr>
          <p:cNvSpPr/>
          <p:nvPr/>
        </p:nvSpPr>
        <p:spPr>
          <a:xfrm>
            <a:off x="2327635" y="3146589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D88921B-8081-4BD2-AD28-468BC4F1521A}"/>
              </a:ext>
            </a:extLst>
          </p:cNvPr>
          <p:cNvSpPr/>
          <p:nvPr/>
        </p:nvSpPr>
        <p:spPr>
          <a:xfrm>
            <a:off x="2680354" y="2318792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C0A7E04-FC37-4B83-BD4B-7A2DCFAA622C}"/>
              </a:ext>
            </a:extLst>
          </p:cNvPr>
          <p:cNvSpPr/>
          <p:nvPr/>
        </p:nvSpPr>
        <p:spPr>
          <a:xfrm>
            <a:off x="3041715" y="2313494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DECE16F-60EB-48CC-B6B4-BC5F55E4129B}"/>
              </a:ext>
            </a:extLst>
          </p:cNvPr>
          <p:cNvSpPr/>
          <p:nvPr/>
        </p:nvSpPr>
        <p:spPr>
          <a:xfrm>
            <a:off x="2623793" y="5866013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C299DDC-B11F-4BE3-8552-B03220428E58}"/>
              </a:ext>
            </a:extLst>
          </p:cNvPr>
          <p:cNvSpPr/>
          <p:nvPr/>
        </p:nvSpPr>
        <p:spPr>
          <a:xfrm>
            <a:off x="2901098" y="5863862"/>
            <a:ext cx="113121" cy="208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5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62A7C-B055-4BD7-96BD-1FECF487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9E786F-0BCD-4C74-A8DA-B0481B67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95167"/>
            <a:ext cx="9230237" cy="4646195"/>
          </a:xfrm>
        </p:spPr>
        <p:txBody>
          <a:bodyPr>
            <a:normAutofit/>
          </a:bodyPr>
          <a:lstStyle/>
          <a:p>
            <a:pPr algn="just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 представлений детей об особенностях диких животных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4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B731-BFA0-4ED1-A13F-6005207D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7122"/>
            <a:ext cx="8596668" cy="13208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398E27-1304-4BEF-972D-7A940BBE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98861"/>
            <a:ext cx="8853165" cy="5194169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знания</a:t>
            </a:r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диких животных России;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коммуникативные навыки, интерес к познанию окружающего мира;</a:t>
            </a:r>
            <a:endParaRPr lang="ru-RU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любознательность, бережное отношение к природе.</a:t>
            </a:r>
          </a:p>
          <a:p>
            <a:pPr marL="0" indent="0" algn="l">
              <a:buNone/>
            </a:pP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10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39A6E-D147-45A9-9D42-A752B95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6540"/>
            <a:ext cx="8596668" cy="71957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Паутинка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CA87-42F3-4C81-BB5A-CD60F9D11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" y="886119"/>
            <a:ext cx="11387579" cy="580534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04A44931-A900-423C-B82F-68FB457F2AE5}"/>
              </a:ext>
            </a:extLst>
          </p:cNvPr>
          <p:cNvSpPr/>
          <p:nvPr/>
        </p:nvSpPr>
        <p:spPr>
          <a:xfrm>
            <a:off x="4807670" y="2865748"/>
            <a:ext cx="2454111" cy="18193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Дикие животные России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421530-2EFA-4A32-9985-300C1D118FF2}"/>
              </a:ext>
            </a:extLst>
          </p:cNvPr>
          <p:cNvSpPr/>
          <p:nvPr/>
        </p:nvSpPr>
        <p:spPr>
          <a:xfrm>
            <a:off x="504334" y="3033074"/>
            <a:ext cx="3223967" cy="1819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логико-математический «Занимательная математика»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 и экологии «Юный исследователь»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нравственно-патриотический «Моя Россия»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09F401D-E85A-4B1D-9263-D58ECCA39961}"/>
              </a:ext>
            </a:extLst>
          </p:cNvPr>
          <p:cNvSpPr/>
          <p:nvPr/>
        </p:nvSpPr>
        <p:spPr>
          <a:xfrm>
            <a:off x="2964731" y="940323"/>
            <a:ext cx="2611224" cy="1583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речи «Знайки»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Мини-библиотека «В гостях у сказки»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8907614-B206-455C-BCC1-51922E3003B9}"/>
              </a:ext>
            </a:extLst>
          </p:cNvPr>
          <p:cNvSpPr/>
          <p:nvPr/>
        </p:nvSpPr>
        <p:spPr>
          <a:xfrm>
            <a:off x="4729113" y="5081048"/>
            <a:ext cx="2611224" cy="1583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центр «Спортик»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5E0A487-E865-4F0D-A900-6DE096C12CFC}"/>
              </a:ext>
            </a:extLst>
          </p:cNvPr>
          <p:cNvSpPr/>
          <p:nvPr/>
        </p:nvSpPr>
        <p:spPr>
          <a:xfrm>
            <a:off x="8064631" y="3429000"/>
            <a:ext cx="2611224" cy="1583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ИЗО и творчества «Творческая мастерская»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музыки и театра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Музыкарики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AF97CF0-2D67-4A12-9E81-A61A5925D2BB}"/>
              </a:ext>
            </a:extLst>
          </p:cNvPr>
          <p:cNvSpPr/>
          <p:nvPr/>
        </p:nvSpPr>
        <p:spPr>
          <a:xfrm>
            <a:off x="7140804" y="922255"/>
            <a:ext cx="2611224" cy="1583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сюжетно-ролевых игр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Игралочка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строительно-конструктивных игр «Город мастеров»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535ABCF-B6E1-46E7-AD40-5AEFE757DE95}"/>
              </a:ext>
            </a:extLst>
          </p:cNvPr>
          <p:cNvCxnSpPr>
            <a:cxnSpLocks/>
          </p:cNvCxnSpPr>
          <p:nvPr/>
        </p:nvCxnSpPr>
        <p:spPr>
          <a:xfrm flipV="1">
            <a:off x="7140804" y="2703528"/>
            <a:ext cx="923827" cy="52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FA89D00-8CFD-4C9C-A95B-29BB38412C82}"/>
              </a:ext>
            </a:extLst>
          </p:cNvPr>
          <p:cNvCxnSpPr>
            <a:cxnSpLocks/>
          </p:cNvCxnSpPr>
          <p:nvPr/>
        </p:nvCxnSpPr>
        <p:spPr>
          <a:xfrm>
            <a:off x="7262959" y="4054311"/>
            <a:ext cx="679515" cy="9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E26C73A-7F2B-4E18-B296-BB35F3148D66}"/>
              </a:ext>
            </a:extLst>
          </p:cNvPr>
          <p:cNvCxnSpPr>
            <a:cxnSpLocks/>
          </p:cNvCxnSpPr>
          <p:nvPr/>
        </p:nvCxnSpPr>
        <p:spPr>
          <a:xfrm flipH="1">
            <a:off x="3864990" y="4091232"/>
            <a:ext cx="881602" cy="129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8671230-1511-4570-B6E1-964C9B071965}"/>
              </a:ext>
            </a:extLst>
          </p:cNvPr>
          <p:cNvCxnSpPr>
            <a:cxnSpLocks/>
          </p:cNvCxnSpPr>
          <p:nvPr/>
        </p:nvCxnSpPr>
        <p:spPr>
          <a:xfrm flipH="1" flipV="1">
            <a:off x="4411744" y="2630077"/>
            <a:ext cx="806188" cy="402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3CBB4BC-ECC4-4CD4-B22A-9373EB3BF0AD}"/>
              </a:ext>
            </a:extLst>
          </p:cNvPr>
          <p:cNvCxnSpPr>
            <a:cxnSpLocks/>
          </p:cNvCxnSpPr>
          <p:nvPr/>
        </p:nvCxnSpPr>
        <p:spPr>
          <a:xfrm>
            <a:off x="6034725" y="4754251"/>
            <a:ext cx="0" cy="25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42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91323-0EF1-4117-9E5B-4FCCB3A9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для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4FC13-53A1-44D0-ADC4-C0A337BB0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472" y="1008669"/>
            <a:ext cx="7982530" cy="43607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Развивайся</a:t>
            </a:r>
          </a:p>
          <a:p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Познавай</a:t>
            </a:r>
          </a:p>
          <a:p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антазируй</a:t>
            </a:r>
          </a:p>
          <a:p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Играй</a:t>
            </a:r>
          </a:p>
          <a:p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Общайся</a:t>
            </a:r>
          </a:p>
          <a:p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Договаривайся</a:t>
            </a:r>
          </a:p>
          <a:p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вещи свое место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5CF73-1939-4D5E-8BE0-E02EFBFC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</a:t>
            </a:r>
            <a:endParaRPr lang="ru-RU" sz="4000" dirty="0"/>
          </a:p>
        </p:txBody>
      </p:sp>
      <p:pic>
        <p:nvPicPr>
          <p:cNvPr id="4" name="Объект 28">
            <a:extLst>
              <a:ext uri="{FF2B5EF4-FFF2-40B4-BE49-F238E27FC236}">
                <a16:creationId xmlns:a16="http://schemas.microsoft.com/office/drawing/2014/main" id="{514261C9-1CC7-4BD2-98A1-40A95D58692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4" t="21933" r="27925" b="9883"/>
          <a:stretch/>
        </p:blipFill>
        <p:spPr bwMode="auto">
          <a:xfrm>
            <a:off x="2917998" y="1930400"/>
            <a:ext cx="4458363" cy="4673253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311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BA2D5E-D7A0-4B73-B77E-986CA566C7AD}"/>
              </a:ext>
            </a:extLst>
          </p:cNvPr>
          <p:cNvSpPr txBox="1"/>
          <p:nvPr/>
        </p:nvSpPr>
        <p:spPr>
          <a:xfrm>
            <a:off x="422810" y="344866"/>
            <a:ext cx="10484002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агнитно-грифельная «стена»,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фиксируемый рулон б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умаги для рисования</a:t>
            </a:r>
            <a:endParaRPr lang="ru-RU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Полочки для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коллекций камней, ракушек, шишек, семян и др. материала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закрываются 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экраном (фиксируется), для рисования маркерами- он же,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экран для проектора</a:t>
            </a:r>
            <a:endParaRPr lang="ru-RU" sz="1800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Прозрачный стол с подсветкой для работы с песком и кинетическим песком</a:t>
            </a:r>
            <a:endParaRPr lang="ru-RU" sz="1800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Столешницы складные, с выдвигающимися ящиками для материалов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Ниша с витражным стеклом, полка для детских работ из глины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Ванна на колесиках с глиной, раковина с водой</a:t>
            </a:r>
            <a:endParaRPr lang="ru-RU" sz="1800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Дерево с преобразующими нитями (детские работы, демонстрационный материал и др.)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Стол, стульчики 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Шкафы на колесиках, с выдвижн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ыми ящиками для материалов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оврик ( с рисунком камушков) в зоне работы с глиной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Фартуки и нарукавники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Наборы мела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Маркеры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Точилка для карандашей</a:t>
            </a: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 для хранения глины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Выставочные зоны (рамки, магнитные доски, полочки и пр.), где дети могут самостоятельно выставлять результаты свободной творческой деятельности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Уборочный инвентарь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 подборка «Голоса леса» и видео подборка «Дикие животные»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Трафареты, штампы и лекала «Дикие животные»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9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533363-4BB7-485B-821D-C530241C3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5286EBB-0E11-40EF-A9F3-8E9CC7D15520}"/>
              </a:ext>
            </a:extLst>
          </p:cNvPr>
          <p:cNvSpPr txBox="1">
            <a:spLocks/>
          </p:cNvSpPr>
          <p:nvPr/>
        </p:nvSpPr>
        <p:spPr>
          <a:xfrm>
            <a:off x="367646" y="273378"/>
            <a:ext cx="10454326" cy="658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атериалы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Восковые и акварельные мелки, цветной мел.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Фломастеры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Гуашевые и акварельные краски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Кисти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Баночки для воды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Цветные карандаши,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белая, цветная, гофрированная, бархатная бумага, гладкий и гофрированный картон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Клей и салфетки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Ножницы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Пластилин, доска для лепки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Стеки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Соленое тесто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Салфетки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8969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834</TotalTime>
  <Words>1672</Words>
  <Application>Microsoft Office PowerPoint</Application>
  <PresentationFormat>Широкоэкранный</PresentationFormat>
  <Paragraphs>240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Аспект</vt:lpstr>
      <vt:lpstr>Проект  развивающей предметно-пространственной среды  По теме: «Дикие животные России» (старшая группа)  Проект разработала:  воспитатель - Олеся Александровна Дрожина</vt:lpstr>
      <vt:lpstr>Актуальность</vt:lpstr>
      <vt:lpstr>                        Цель</vt:lpstr>
      <vt:lpstr>Задачи</vt:lpstr>
      <vt:lpstr>                   Паутинка проекта</vt:lpstr>
      <vt:lpstr>Общие правила для группы</vt:lpstr>
      <vt:lpstr>Творческая мастерская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      Центр экспериментирования и экологии «Юный исследователь»</vt:lpstr>
      <vt:lpstr>Оборудование</vt:lpstr>
      <vt:lpstr>Материалы</vt:lpstr>
      <vt:lpstr>Центр строительно-конструктивных игр «Город мастеров» </vt:lpstr>
      <vt:lpstr>Оборудование и материалы</vt:lpstr>
      <vt:lpstr>Мини-библиотека «В гостях у сказки» </vt:lpstr>
      <vt:lpstr>Оборудование и материалы</vt:lpstr>
      <vt:lpstr>Физкультурно-оздоровительный центр «Спортик» </vt:lpstr>
      <vt:lpstr>Оборудование</vt:lpstr>
      <vt:lpstr>Материалы</vt:lpstr>
      <vt:lpstr>Итоговые мероприятия</vt:lpstr>
      <vt:lpstr>Оформление макросреды</vt:lpstr>
      <vt:lpstr>Дизайн «Творческая мастерская»</vt:lpstr>
      <vt:lpstr>    Схема группы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 развивающей предметно-пространственной среды По теме: «Животные Африки» (старшая группа)   Проект разработала: воспитатель Дрожина О.А.</dc:title>
  <dc:creator>Пк</dc:creator>
  <cp:lastModifiedBy>Пк</cp:lastModifiedBy>
  <cp:revision>8</cp:revision>
  <dcterms:created xsi:type="dcterms:W3CDTF">2023-01-29T12:34:48Z</dcterms:created>
  <dcterms:modified xsi:type="dcterms:W3CDTF">2023-02-01T14:46:28Z</dcterms:modified>
</cp:coreProperties>
</file>